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Cabin Sketch"/>
      <p:regular r:id="rId20"/>
      <p:bold r:id="rId21"/>
    </p:embeddedFont>
    <p:embeddedFont>
      <p:font typeface="Montserra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abinSketch-regular.fntdata"/><Relationship Id="rId22" Type="http://schemas.openxmlformats.org/officeDocument/2006/relationships/font" Target="fonts/Montserrat-regular.fntdata"/><Relationship Id="rId21" Type="http://schemas.openxmlformats.org/officeDocument/2006/relationships/font" Target="fonts/CabinSketch-bold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d956c85ff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d956c85ff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0cfeb0fe4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0cfeb0fe4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0cfeb0fe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0cfeb0fe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MODELO DISPONIBLE A PARTIR DE SEPTIEMBRE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0cfeb0fe4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40cfeb0fe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MODELO DISPONIBLE A PARTIR DE SEPTIEMBRE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0cfeb0fe4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0cfeb0fe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0cfeb0e9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40cfeb0e9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cfde6a4dc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cfde6a4dc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cfde6a4dc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cfde6a4dc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cfde6a4dc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cfde6a4dc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d956c85f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d956c85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0cfeb0fe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0cfeb0fe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d956c85f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d956c85f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d956c85ff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d956c85ff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Montserrat"/>
              <a:buChar char="★"/>
            </a:pPr>
            <a:r>
              <a:rPr b="1" lang="es" sz="1800">
                <a:solidFill>
                  <a:schemeClr val="accent3"/>
                </a:solidFill>
                <a:latin typeface="Montserrat"/>
                <a:ea typeface="Montserrat"/>
                <a:cs typeface="Montserrat"/>
                <a:sym typeface="Montserrat"/>
              </a:rPr>
              <a:t>Las personas jóvenes que se reincorporen al sistema educativo podrán efectuar su matrícula hasta la finalización del primer trimestre.</a:t>
            </a:r>
            <a:endParaRPr b="1" sz="1800">
              <a:solidFill>
                <a:schemeClr val="accent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d956c85ff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d956c85f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jpg"/><Relationship Id="rId4" Type="http://schemas.openxmlformats.org/officeDocument/2006/relationships/image" Target="../media/image5.jpg"/><Relationship Id="rId5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Relationship Id="rId4" Type="http://schemas.openxmlformats.org/officeDocument/2006/relationships/image" Target="../media/image9.jpg"/><Relationship Id="rId5" Type="http://schemas.openxmlformats.org/officeDocument/2006/relationships/hyperlink" Target="mailto:remedios.luna.ext@juntadeandalucia.es" TargetMode="External"/><Relationship Id="rId6" Type="http://schemas.openxmlformats.org/officeDocument/2006/relationships/hyperlink" Target="mailto:rebeca.masegosa.ext@juntadeandalucia.es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Relationship Id="rId4" Type="http://schemas.openxmlformats.org/officeDocument/2006/relationships/image" Target="../media/image5.jpg"/><Relationship Id="rId5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"/>
            <a:ext cx="668700" cy="38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30750" y="-12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1448550" y="3644800"/>
            <a:ext cx="6246900" cy="8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000">
                <a:solidFill>
                  <a:srgbClr val="FCE5C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</a:t>
            </a:r>
            <a:endParaRPr b="1" sz="3000">
              <a:solidFill>
                <a:srgbClr val="FCE5C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928650" y="4616525"/>
            <a:ext cx="12867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>
                <a:solidFill>
                  <a:srgbClr val="1B370D"/>
                </a:solidFill>
                <a:latin typeface="Montserrat"/>
                <a:ea typeface="Montserrat"/>
                <a:cs typeface="Montserrat"/>
                <a:sym typeface="Montserrat"/>
              </a:rPr>
              <a:t>2018</a:t>
            </a:r>
            <a:endParaRPr sz="2400">
              <a:solidFill>
                <a:srgbClr val="1B370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00" y="49150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8425" y="84737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2"/>
          <p:cNvSpPr txBox="1"/>
          <p:nvPr/>
        </p:nvSpPr>
        <p:spPr>
          <a:xfrm>
            <a:off x="2783100" y="131775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570000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57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9" name="Google Shape;149;p22"/>
          <p:cNvSpPr txBox="1"/>
          <p:nvPr/>
        </p:nvSpPr>
        <p:spPr>
          <a:xfrm>
            <a:off x="172525" y="3987300"/>
            <a:ext cx="8751000" cy="9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3000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ESPACIO WEB PARA LA ORIENTACIÓN PERSONAL, ACADÉMICA Y </a:t>
            </a:r>
            <a:r>
              <a:rPr b="1" lang="es" sz="3000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PROFESIONAL</a:t>
            </a:r>
            <a:r>
              <a:rPr b="1" lang="es" sz="3000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b="1" sz="3000">
              <a:solidFill>
                <a:srgbClr val="99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75" y="13172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0125" y="131738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3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8" name="Google Shape;158;p23"/>
          <p:cNvSpPr txBox="1"/>
          <p:nvPr/>
        </p:nvSpPr>
        <p:spPr>
          <a:xfrm>
            <a:off x="833875" y="977650"/>
            <a:ext cx="7323000" cy="3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3"/>
          <p:cNvSpPr txBox="1"/>
          <p:nvPr/>
        </p:nvSpPr>
        <p:spPr>
          <a:xfrm>
            <a:off x="376950" y="1321950"/>
            <a:ext cx="8390100" cy="30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Los centros educativos para personas adultas: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 disponen de la figura del profesional de la orientación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Poco tiempo para dedicarse a este colectivo atendiendo prioritariamente la orientación del alumnado en etapas educativas de régimen ordinario.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Orientación que hasta ahora ofrece la Consejería de Educación en diferentes portales: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Se dirigen a personas usuarias de enseñanzas de régimen ordinario (primaria y secundaria, tutorías, familias…)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Apuntan hacia aspectos concretos de la institución “propietaria” (FPA, IACP, Empleo, Eures, portales europeos para la juventud, portales sobre cómo trabajar en Europa…)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0" name="Google Shape;160;p23"/>
          <p:cNvSpPr txBox="1"/>
          <p:nvPr/>
        </p:nvSpPr>
        <p:spPr>
          <a:xfrm>
            <a:off x="3239375" y="615225"/>
            <a:ext cx="26655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PUNTO DE PARTIDA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6" name="Google Shape;16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75" y="13172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0125" y="131738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4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69" name="Google Shape;169;p24"/>
          <p:cNvSpPr txBox="1"/>
          <p:nvPr/>
        </p:nvSpPr>
        <p:spPr>
          <a:xfrm>
            <a:off x="833875" y="977650"/>
            <a:ext cx="7323000" cy="3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4"/>
          <p:cNvSpPr txBox="1"/>
          <p:nvPr/>
        </p:nvSpPr>
        <p:spPr>
          <a:xfrm>
            <a:off x="377075" y="1350725"/>
            <a:ext cx="8390100" cy="28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Espacio web interactivo e intuitivo que guíe a las personas usuarias, teniendo en cuenta su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punto de partida personal y académico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, hacia el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objetivo 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buscado a través de los diferentes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itinerarios formativos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Plataforma de orientación que ofrezca soluciones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individualizadas 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respondiendo a la situación concreta de la persona usuaria.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Apartados :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Orientación personal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Orientación académica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Orientación profesional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3695375" y="615225"/>
            <a:ext cx="17535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OBJETIVOS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/>
          <p:nvPr/>
        </p:nvSpPr>
        <p:spPr>
          <a:xfrm>
            <a:off x="76425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Google Shape;17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75" y="17087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2300" y="170863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5"/>
          <p:cNvSpPr txBox="1"/>
          <p:nvPr/>
        </p:nvSpPr>
        <p:spPr>
          <a:xfrm>
            <a:off x="2790975" y="773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0" name="Google Shape;180;p25"/>
          <p:cNvSpPr txBox="1"/>
          <p:nvPr/>
        </p:nvSpPr>
        <p:spPr>
          <a:xfrm>
            <a:off x="927775" y="1404600"/>
            <a:ext cx="7648800" cy="27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Aula Virtual en la Plataforma de educación a distancia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Remedios Luna: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  <a:hlinkClick r:id="rId5"/>
              </a:rPr>
              <a:t>remedios.luna.ext@juntadeandalucia.es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955064328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Rebeca Masegosa: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 u="sng">
                <a:solidFill>
                  <a:schemeClr val="accent5"/>
                </a:solidFill>
                <a:latin typeface="Montserrat"/>
                <a:ea typeface="Montserrat"/>
                <a:cs typeface="Montserrat"/>
                <a:sym typeface="Montserrat"/>
                <a:hlinkClick r:id="rId6"/>
              </a:rPr>
              <a:t>rebeca.masegosa.ext@juntadeandalucia.es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955064396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	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5"/>
          <p:cNvSpPr txBox="1"/>
          <p:nvPr/>
        </p:nvSpPr>
        <p:spPr>
          <a:xfrm>
            <a:off x="2988300" y="525825"/>
            <a:ext cx="31674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OTRAS INFORMACIONES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00" y="49150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68425" y="84737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6"/>
          <p:cNvSpPr txBox="1"/>
          <p:nvPr/>
        </p:nvSpPr>
        <p:spPr>
          <a:xfrm>
            <a:off x="1993650" y="131775"/>
            <a:ext cx="49650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solidFill>
                  <a:schemeClr val="lt1"/>
                </a:solidFill>
                <a:latin typeface="Cabin Sketch"/>
                <a:ea typeface="Cabin Sketch"/>
                <a:cs typeface="Cabin Sketch"/>
                <a:sym typeface="Cabin Sketch"/>
              </a:rPr>
              <a:t>PROGRAMA “PROEDUCAR: Reincorpórate” 2018</a:t>
            </a:r>
            <a:endParaRPr sz="1800">
              <a:solidFill>
                <a:schemeClr val="lt1"/>
              </a:solidFill>
              <a:latin typeface="Cabin Sketch"/>
              <a:ea typeface="Cabin Sketch"/>
              <a:cs typeface="Cabin Sketch"/>
              <a:sym typeface="Cabin Sketch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50" y="131800"/>
            <a:ext cx="744900" cy="4625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448200" y="1499250"/>
            <a:ext cx="8247600" cy="288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Acuerdo del Consejo de Ministros</a:t>
            </a: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 para la puesta en marcha, en colaboración con las Comunidades Autónomas, del Programa de cooperación territorial para el avance y apoyo en la educación y permanencia en el sistema educativo, “PROEDUCAR”.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algn="just">
              <a:spcBef>
                <a:spcPts val="2000"/>
              </a:spcBef>
              <a:spcAft>
                <a:spcPts val="100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b="1" lang="es">
                <a:latin typeface="Montserrat"/>
                <a:ea typeface="Montserrat"/>
                <a:cs typeface="Montserrat"/>
                <a:sym typeface="Montserrat"/>
              </a:rPr>
              <a:t>Instrucciones de 6 de julio</a:t>
            </a: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 de la Dirección General de Formación Profesional Inicial y Educación Permanente para el desarrollo del Programa de Cooperación Territorial “PROEDUCAR: Reincorpórate” en los centros pertenecientes a las redes de aprendizaje permanente de Andalucía.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216050" y="756725"/>
            <a:ext cx="4478100" cy="6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NORMATIVA DE REFERENCIA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0150" y="131725"/>
            <a:ext cx="1113250" cy="29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76425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75" y="17087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82300" y="170863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2790975" y="773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583275" y="1216075"/>
            <a:ext cx="7993200" cy="30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Desarrollado para el avance y apoyo en la educación y </a:t>
            </a: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permanencia</a:t>
            </a: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 en el sistema educativo.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latin typeface="Montserrat"/>
                <a:ea typeface="Montserrat"/>
                <a:cs typeface="Montserrat"/>
                <a:sym typeface="Montserrat"/>
              </a:rPr>
              <a:t>Cinco modalidades en función del público al que se dirige: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200"/>
              <a:buFont typeface="Montserrat"/>
              <a:buChar char="○"/>
            </a:pPr>
            <a:r>
              <a:rPr lang="es" sz="1200">
                <a:latin typeface="Montserrat"/>
                <a:ea typeface="Montserrat"/>
                <a:cs typeface="Montserrat"/>
                <a:sym typeface="Montserrat"/>
              </a:rPr>
              <a:t>Actualízate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200"/>
              <a:buFont typeface="Montserrat"/>
              <a:buChar char="○"/>
            </a:pPr>
            <a:r>
              <a:rPr lang="es" sz="1200">
                <a:latin typeface="Montserrat"/>
                <a:ea typeface="Montserrat"/>
                <a:cs typeface="Montserrat"/>
                <a:sym typeface="Montserrat"/>
              </a:rPr>
              <a:t>Quédate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200"/>
              <a:buFont typeface="Montserrat"/>
              <a:buChar char="○"/>
            </a:pPr>
            <a:r>
              <a:rPr lang="es" sz="1200">
                <a:latin typeface="Montserrat"/>
                <a:ea typeface="Montserrat"/>
                <a:cs typeface="Montserrat"/>
                <a:sym typeface="Montserrat"/>
              </a:rPr>
              <a:t>Ilusiónate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-330200" lvl="1" marL="914400" rtl="0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600"/>
              <a:buFont typeface="Montserrat"/>
              <a:buChar char="○"/>
            </a:pPr>
            <a:r>
              <a:rPr b="1" lang="es" sz="16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Reincorpórate</a:t>
            </a:r>
            <a:endParaRPr b="1" sz="16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200"/>
              <a:buFont typeface="Montserrat"/>
              <a:buChar char="○"/>
            </a:pPr>
            <a:r>
              <a:rPr lang="es" sz="1200">
                <a:latin typeface="Montserrat"/>
                <a:ea typeface="Montserrat"/>
                <a:cs typeface="Montserrat"/>
                <a:sym typeface="Montserrat"/>
              </a:rPr>
              <a:t>Suma y Sigue</a:t>
            </a:r>
            <a:endParaRPr sz="1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3689250" y="557400"/>
            <a:ext cx="17655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PROEDUCAR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50" y="131800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7975" y="131738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301800" y="568450"/>
            <a:ext cx="25404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latin typeface="Montserrat"/>
                <a:ea typeface="Montserrat"/>
                <a:cs typeface="Montserrat"/>
                <a:sym typeface="Montserrat"/>
              </a:rPr>
              <a:t>REINCORPÓRATE</a:t>
            </a:r>
            <a:endParaRPr b="1" sz="18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52350" y="1820125"/>
            <a:ext cx="8439300" cy="298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 sz="1300">
                <a:latin typeface="Montserrat"/>
                <a:ea typeface="Montserrat"/>
                <a:cs typeface="Montserrat"/>
                <a:sym typeface="Montserrat"/>
              </a:rPr>
              <a:t>Fomentar los sistemas de segunda oportunidad y establecer mecanismos para la adquisición de hábitos de aprendizaje permanente en la vida adulta.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 sz="1300">
                <a:latin typeface="Montserrat"/>
                <a:ea typeface="Montserrat"/>
                <a:cs typeface="Montserrat"/>
                <a:sym typeface="Montserrat"/>
              </a:rPr>
              <a:t>Convenios de colaboración para el desarrollo de proyectos específicos.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b="1" lang="es" sz="1300">
                <a:latin typeface="Montserrat"/>
                <a:ea typeface="Montserrat"/>
                <a:cs typeface="Montserrat"/>
                <a:sym typeface="Montserrat"/>
              </a:rPr>
              <a:t>Establecer plataformas o programas que faciliten el acceso a la información, orientación y asesoramiento académico-profesional para favorecer la toma de decisiones sobre su proceso formativo y educativo de cara al mercado laboral.</a:t>
            </a:r>
            <a:endParaRPr b="1"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 sz="1300">
                <a:latin typeface="Montserrat"/>
                <a:ea typeface="Montserrat"/>
                <a:cs typeface="Montserrat"/>
                <a:sym typeface="Montserrat"/>
              </a:rPr>
              <a:t>Establecimiento de programas de formación reglada que, en virtud de la autonomía de los centros, contemplen una organización flexible que permita compatibilizar los estudios con el empleo.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algn="just">
              <a:spcBef>
                <a:spcPts val="600"/>
              </a:spcBef>
              <a:spcAft>
                <a:spcPts val="60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b="1" lang="es" sz="1300">
                <a:latin typeface="Montserrat"/>
                <a:ea typeface="Montserrat"/>
                <a:cs typeface="Montserrat"/>
                <a:sym typeface="Montserrat"/>
              </a:rPr>
              <a:t>Programas de formación no reglada dirigidos a favorecer la reincorporación de los jóvenes al sistema educativo</a:t>
            </a:r>
            <a:r>
              <a:rPr lang="es" sz="1300">
                <a:latin typeface="Montserrat"/>
                <a:ea typeface="Montserrat"/>
                <a:cs typeface="Montserrat"/>
                <a:sym typeface="Montserrat"/>
              </a:rPr>
              <a:t>, tales como preparación de pruebas libres.</a:t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489300" y="1170388"/>
            <a:ext cx="8165400" cy="5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Medidas para la orientación y seguimiento dirigidas a </a:t>
            </a:r>
            <a:r>
              <a:rPr b="1" lang="es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recuperar al alumnado de 18 a 24 años</a:t>
            </a:r>
            <a:r>
              <a:rPr lang="es" sz="1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que ha abandonado el sistema educativo.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400" y="13172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5800" y="140013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7"/>
          <p:cNvSpPr txBox="1"/>
          <p:nvPr/>
        </p:nvSpPr>
        <p:spPr>
          <a:xfrm>
            <a:off x="2455825" y="140075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3014100" y="594300"/>
            <a:ext cx="3115800" cy="6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ACCIONES PREVISTAS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CURSO 2018/2019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900300" y="1581950"/>
            <a:ext cx="3249000" cy="14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771150" y="1581950"/>
            <a:ext cx="3507300" cy="1781400"/>
          </a:xfrm>
          <a:prstGeom prst="rect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Medidas </a:t>
            </a:r>
            <a:r>
              <a:rPr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encaminadas a favorecer la reincorporación de los </a:t>
            </a:r>
            <a:r>
              <a:rPr b="1"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jóvenes de 18 a 24 años</a:t>
            </a:r>
            <a:r>
              <a:rPr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al sistema educativo</a:t>
            </a:r>
            <a:endParaRPr sz="15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45720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Instrucciones de 6 de julio de 2018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4926975" y="1581950"/>
            <a:ext cx="3395100" cy="1781400"/>
          </a:xfrm>
          <a:prstGeom prst="rect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Puesta en marcha de una </a:t>
            </a:r>
            <a:r>
              <a:rPr b="1"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plataforma digital  o espacio web de orientación</a:t>
            </a:r>
            <a:r>
              <a:rPr lang="es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personal, académica y profesional </a:t>
            </a:r>
            <a:endParaRPr sz="1500"/>
          </a:p>
        </p:txBody>
      </p:sp>
      <p:sp>
        <p:nvSpPr>
          <p:cNvPr id="101" name="Google Shape;101;p17"/>
          <p:cNvSpPr/>
          <p:nvPr/>
        </p:nvSpPr>
        <p:spPr>
          <a:xfrm>
            <a:off x="1199700" y="3906950"/>
            <a:ext cx="2650200" cy="571500"/>
          </a:xfrm>
          <a:prstGeom prst="rect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CENTROS DE EDUCACIÓN PERMANENTE</a:t>
            </a:r>
            <a:endParaRPr/>
          </a:p>
        </p:txBody>
      </p:sp>
      <p:sp>
        <p:nvSpPr>
          <p:cNvPr id="102" name="Google Shape;102;p17"/>
          <p:cNvSpPr/>
          <p:nvPr/>
        </p:nvSpPr>
        <p:spPr>
          <a:xfrm>
            <a:off x="5336000" y="3906950"/>
            <a:ext cx="2650200" cy="571500"/>
          </a:xfrm>
          <a:prstGeom prst="rect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SERVICIO DE EDUCACIÓN PERMANENTE (SSCC)</a:t>
            </a:r>
            <a:endParaRPr/>
          </a:p>
        </p:txBody>
      </p:sp>
      <p:sp>
        <p:nvSpPr>
          <p:cNvPr id="103" name="Google Shape;103;p17"/>
          <p:cNvSpPr/>
          <p:nvPr/>
        </p:nvSpPr>
        <p:spPr>
          <a:xfrm>
            <a:off x="1017725" y="2845775"/>
            <a:ext cx="324900" cy="117600"/>
          </a:xfrm>
          <a:prstGeom prst="homePlate">
            <a:avLst>
              <a:gd fmla="val 50000" name="adj"/>
            </a:avLst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75" y="17087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82300" y="170863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8"/>
          <p:cNvSpPr txBox="1"/>
          <p:nvPr/>
        </p:nvSpPr>
        <p:spPr>
          <a:xfrm>
            <a:off x="2790975" y="773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660000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66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4260650" y="1313150"/>
            <a:ext cx="4734900" cy="13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2400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PROYECTOS PARA LA CAPTACIÓN DE ALUMNADO POTENCIAL</a:t>
            </a:r>
            <a:endParaRPr b="1" sz="2400">
              <a:solidFill>
                <a:srgbClr val="99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50" y="131800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90125" y="131725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20" name="Google Shape;120;p19"/>
          <p:cNvSpPr txBox="1"/>
          <p:nvPr/>
        </p:nvSpPr>
        <p:spPr>
          <a:xfrm>
            <a:off x="3417300" y="645900"/>
            <a:ext cx="2309400" cy="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PARTICIPANTES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471750" y="1397350"/>
            <a:ext cx="8200500" cy="298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Centros 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pertenecientes a las Redes de Aprendizaje Permanente de Andalucía que en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2017/18 tengan autorizadas enseñanzas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o planes educativos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conducentes 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 la obtención de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títulos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de secundaria obligatoria y postobligatoria.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Cada centro podrá presentar una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única solicitud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para desarrollar un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proyecto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 solitario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914400" rtl="0" algn="just">
              <a:spcBef>
                <a:spcPts val="1000"/>
              </a:spcBef>
              <a:spcAft>
                <a:spcPts val="0"/>
              </a:spcAft>
              <a:buClr>
                <a:srgbClr val="38761D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Junto a otros centros, actuando como coordinador y responsable de las acciones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1000"/>
              </a:spcBef>
              <a:spcAft>
                <a:spcPts val="100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Un centro coordinador puede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participar 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en proyectos de otros centros.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225" y="131725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6538" y="131738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0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0" name="Google Shape;130;p20"/>
          <p:cNvSpPr txBox="1"/>
          <p:nvPr/>
        </p:nvSpPr>
        <p:spPr>
          <a:xfrm>
            <a:off x="2475025" y="484700"/>
            <a:ext cx="4131300" cy="4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OBJETIVOS DE LOS PROYECTOS</a:t>
            </a:r>
            <a:endParaRPr sz="18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281875" y="1092100"/>
            <a:ext cx="8517600" cy="36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Promover acciones formativas estratégicas dirigidas a la reincorporación de las personas jóvenes  del entorno sin titulación en secundaria.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Aplicar metodologías activas, participativas e innovadoras para desarrollar competencias personales, académicas y profesionales.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Impulsar herramientas de autoconocimiento y de descubrimiento de habilidades que potencien la autoconfianza.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Orientar a las personas destinatarias para su reincorporación al sistema educativo. 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Implicar a los centros andaluces en las estrategias de captación de la población joven para su vuelta al sistema educativo.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Fomentar la colaboración entre los centros educativos y las organizaciones y entidades locales.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Favorecer estrategias que pasen al Plan de Centro como líneas de actuación futura.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6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Apoyar económicamente el diseño y desarrollo de acciones formativas en el marco de “Proeducar: Reincorpórate”.    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74E13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1"/>
          <p:cNvSpPr/>
          <p:nvPr/>
        </p:nvSpPr>
        <p:spPr>
          <a:xfrm>
            <a:off x="68550" y="77400"/>
            <a:ext cx="9006900" cy="4988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37" name="Google Shape;13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550" y="131800"/>
            <a:ext cx="744900" cy="46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05800" y="131725"/>
            <a:ext cx="1113250" cy="29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/>
        </p:nvSpPr>
        <p:spPr>
          <a:xfrm>
            <a:off x="2972550" y="131788"/>
            <a:ext cx="3577800" cy="2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000">
                <a:solidFill>
                  <a:srgbClr val="38761D"/>
                </a:solidFill>
                <a:latin typeface="Montserrat"/>
                <a:ea typeface="Montserrat"/>
                <a:cs typeface="Montserrat"/>
                <a:sym typeface="Montserrat"/>
              </a:rPr>
              <a:t>PROGRAMA “PROEDUCAR: Reincorpórate” 2018</a:t>
            </a:r>
            <a:endParaRPr sz="1000">
              <a:solidFill>
                <a:srgbClr val="38761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0" name="Google Shape;140;p21"/>
          <p:cNvSpPr txBox="1"/>
          <p:nvPr/>
        </p:nvSpPr>
        <p:spPr>
          <a:xfrm>
            <a:off x="1947450" y="649225"/>
            <a:ext cx="52491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CARACTERÍSTICAS</a:t>
            </a:r>
            <a:r>
              <a:rPr b="1" lang="e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DE LOS PROYECTOS</a:t>
            </a:r>
            <a:endParaRPr b="1"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1" name="Google Shape;141;p21"/>
          <p:cNvSpPr txBox="1"/>
          <p:nvPr/>
        </p:nvSpPr>
        <p:spPr>
          <a:xfrm>
            <a:off x="305350" y="1060825"/>
            <a:ext cx="8564700" cy="37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Los proyectos pueden distribuirse en tres bloques de actuación: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orientación personal, académica y profesional.</a:t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★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eben proponer </a:t>
            </a:r>
            <a:r>
              <a:rPr b="1"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actividades formativas no regladas</a:t>
            </a: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Diseñadas por los centros atendiendo las características del entorno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Carácter innovador y motivador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Vertebradas sobre: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3" marL="18288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●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estrategias y herramientas que generen confianza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3" marL="18288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●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competencias para trazar un itinerario formativo individualizado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Desarrolladas en jornada de mañana y tarde 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Impartidas por profesionales expertos.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1" marL="1371600" rtl="0" algn="just">
              <a:spcBef>
                <a:spcPts val="1000"/>
              </a:spcBef>
              <a:spcAft>
                <a:spcPts val="0"/>
              </a:spcAft>
              <a:buClr>
                <a:srgbClr val="6AA84F"/>
              </a:buClr>
              <a:buSzPts val="1400"/>
              <a:buFont typeface="Montserrat"/>
              <a:buChar char="○"/>
            </a:pPr>
            <a:r>
              <a:rPr lang="es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Podrán realizarse en colaboración con las entidades y organizaciones locales.</a:t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91440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just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